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1" r:id="rId3"/>
    <p:sldId id="293" r:id="rId4"/>
    <p:sldId id="290" r:id="rId5"/>
    <p:sldId id="297" r:id="rId6"/>
    <p:sldId id="295" r:id="rId7"/>
    <p:sldId id="296" r:id="rId8"/>
    <p:sldId id="298" r:id="rId9"/>
    <p:sldId id="299" r:id="rId10"/>
    <p:sldId id="263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EBFF"/>
    <a:srgbClr val="655D5B"/>
    <a:srgbClr val="E2CBB7"/>
    <a:srgbClr val="EEE9E2"/>
    <a:srgbClr val="FCF7F2"/>
    <a:srgbClr val="554F4D"/>
    <a:srgbClr val="D0C4B0"/>
    <a:srgbClr val="E1D9CC"/>
    <a:srgbClr val="F2E0CA"/>
    <a:srgbClr val="F6E9D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8F012-0AC3-42B2-90CA-BC5405C6B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5097188-C232-41BC-A1C6-677F6D6FD9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ACDF9E-AFBC-4D2D-A688-7BE38874A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D59E12-6FA5-449B-95B8-54226925F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99C277-1836-4E22-BB5C-32FD2C8A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584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D1FB7-E6E4-4153-8540-BFF436E93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0FDF1D-719A-4B33-9023-7CE4316AD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B4EE70-389B-46DE-9265-B822FBD14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B0A08D-1ADA-4909-B351-23A9DB5B0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C96274-6782-43A2-9D65-26D48D590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804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FF69C1-F07A-44E0-8804-DBF0B91EEA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152B80-F8D2-4FB9-9913-48A227D65E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51D35-AC5D-4009-B23F-239D9EE53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31EDF0-F5CD-4184-B8F2-C877766D1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802437-6EA8-4A9E-A143-795A149A4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354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D55B9-E8A9-4A30-91F8-3A87B484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F38375-52A4-4DFC-94A7-02AAFB2D3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CB85B4-E71D-494F-A759-4D10E0649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9F9B02-3085-4385-A3F2-BCBAF4063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B66A0F-23CB-48F3-98F5-EEB498F0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785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00C255-11F9-437C-BD0A-8C8330271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716960-288E-40FA-BAC1-95E652A0A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49145B-4748-48A7-8B68-AB10D9C37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243DA5-62AB-4B07-ACF4-66F7F1517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15D854-17FC-4344-B33A-2133F9CD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520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79294-4C29-4FF2-94D5-64F5E01A4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482D1B-E38A-4915-8F19-5833301E1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0A86B2-4BE5-4BDC-8321-2402D0BA9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36FE4B-E0B7-4187-9969-8E7CF3FFF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CEF1A5-E0D7-4286-84FF-F03473331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93F695-D9D7-4B6A-A576-900181532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045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6B6A37-6DCD-490D-ACB4-5A4BBFDBF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FBFDDF-C043-4373-B751-DEDFFD2FC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4EDD22-3F2F-4C29-86F7-886E17AD5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FDB57E-3DFC-4612-B7AB-FEDC5F8676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2070CB-C54B-46A0-945F-190DC02805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BCDECCA-E76A-451A-AAFF-603D887EC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FC4C5F-2E37-4C43-933D-AA5036CC3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C55A0B-AD1F-4D77-BB32-6CA2B481D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084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8ABC6-A533-4172-AFC1-84E430BAE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4D0A85-6CE5-4FE0-A839-22468B8A2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1ABEBE-2706-4558-85F8-2436A72CE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7E30B7-49F1-44C9-8825-1306CA43F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267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E509C7A-604B-447A-A0E7-827B9D622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E42BB5-D3ED-4C8D-8CA7-4619BE485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1CFFE1-D135-48B9-9A6D-A2FD7C7A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DC539-7512-4226-9223-DA48FCD0E2DE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417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ABF424-516E-45C7-A9E1-790BDAF1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59E1ED-69B1-48EF-95E3-4A0BA178F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E19A3F-94D9-442E-8D70-BDFA73E9A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0EBF51-806D-4FB3-AA11-4F6B7DB73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593E20-D7A7-4DD2-AAB9-1257F61BC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D3B0FD-CAB2-4FFC-997F-FB326DD39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79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8EB20-48F7-48B8-A6B9-0261B6BAF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436F32-78E7-4C89-8734-475421D356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3D526B-EDAF-4888-AA56-44BF7C832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4E3DFB-8B04-43A4-BE6C-21E482379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57F976-D309-4D60-B0A1-43C6E5742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0BA7C4-51F1-47C6-A321-2DF8E677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026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F9EDB-7AE4-4C48-838E-CA5C2DF58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327EBC-3E3B-474E-83E1-C087A70D0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23D1C1-8BAB-48B1-8A81-361F734B3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408E7-38C9-4D32-A2B6-C3765899F2A5}" type="datetimeFigureOut">
              <a:rPr lang="ko-KR" altLang="en-US" smtClean="0"/>
              <a:t>2023-07-23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2D174B-CCB9-47F1-8F37-F86E3A5914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165FA4-90E6-4929-90D4-6FF8E70A0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33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C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612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CAB5CF-4910-4BCC-9FF4-FAFB7DC3C0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54066F-367A-43F0-B6C4-302DF59E95A9}"/>
              </a:ext>
            </a:extLst>
          </p:cNvPr>
          <p:cNvSpPr txBox="1"/>
          <p:nvPr/>
        </p:nvSpPr>
        <p:spPr>
          <a:xfrm>
            <a:off x="7081522" y="2644170"/>
            <a:ext cx="28151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554F4D"/>
                </a:solidFill>
              </a:rPr>
              <a:t>Q&amp;A</a:t>
            </a:r>
            <a:endParaRPr lang="ko-KR" altLang="en-US" sz="9600" dirty="0">
              <a:solidFill>
                <a:srgbClr val="554F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459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298CC6-E2D8-41BB-8650-6670A4D3C2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960" y="0"/>
            <a:ext cx="586804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1D5B25-FB20-4491-A0B8-BF4EDADFB5F7}"/>
              </a:ext>
            </a:extLst>
          </p:cNvPr>
          <p:cNvSpPr txBox="1"/>
          <p:nvPr/>
        </p:nvSpPr>
        <p:spPr>
          <a:xfrm>
            <a:off x="1338490" y="2208022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 dirty="0">
                <a:solidFill>
                  <a:srgbClr val="554F4D"/>
                </a:solidFill>
              </a:rPr>
              <a:t>1</a:t>
            </a:r>
            <a:endParaRPr lang="ko-KR" altLang="en-US" sz="40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39F61D-18E1-4402-AA8D-49B330678C06}"/>
              </a:ext>
            </a:extLst>
          </p:cNvPr>
          <p:cNvSpPr txBox="1"/>
          <p:nvPr/>
        </p:nvSpPr>
        <p:spPr>
          <a:xfrm>
            <a:off x="2173901" y="2254189"/>
            <a:ext cx="3291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200" dirty="0">
                <a:solidFill>
                  <a:srgbClr val="554F4D"/>
                </a:solidFill>
              </a:rPr>
              <a:t>자료형</a:t>
            </a:r>
            <a:r>
              <a:rPr lang="en-US" altLang="ko-KR" sz="3200" dirty="0">
                <a:solidFill>
                  <a:srgbClr val="554F4D"/>
                </a:solidFill>
              </a:rPr>
              <a:t>, </a:t>
            </a:r>
            <a:r>
              <a:rPr lang="ko-KR" altLang="en-US" sz="3200" dirty="0">
                <a:solidFill>
                  <a:srgbClr val="554F4D"/>
                </a:solidFill>
              </a:rPr>
              <a:t>내장함수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E446A13-6214-43CC-A7E1-C173F830DD90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57016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CBF8A0-1C9E-4A1C-854B-5709C37B6AAF}"/>
              </a:ext>
            </a:extLst>
          </p:cNvPr>
          <p:cNvSpPr txBox="1"/>
          <p:nvPr/>
        </p:nvSpPr>
        <p:spPr>
          <a:xfrm>
            <a:off x="1338490" y="3329112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 dirty="0">
                <a:solidFill>
                  <a:srgbClr val="554F4D"/>
                </a:solidFill>
              </a:rPr>
              <a:t>2</a:t>
            </a:r>
            <a:endParaRPr lang="ko-KR" altLang="en-US" sz="4000" dirty="0">
              <a:solidFill>
                <a:srgbClr val="554F4D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9077E0-13C1-4313-8DAD-CBBCAA9053ED}"/>
              </a:ext>
            </a:extLst>
          </p:cNvPr>
          <p:cNvSpPr txBox="1"/>
          <p:nvPr/>
        </p:nvSpPr>
        <p:spPr>
          <a:xfrm>
            <a:off x="2173901" y="3390739"/>
            <a:ext cx="3662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solidFill>
                  <a:srgbClr val="554F4D"/>
                </a:solidFill>
              </a:rPr>
              <a:t>Stack, Queue,</a:t>
            </a:r>
            <a:r>
              <a:rPr lang="ko-KR" altLang="en-US" sz="3200" dirty="0">
                <a:solidFill>
                  <a:srgbClr val="554F4D"/>
                </a:solidFill>
              </a:rPr>
              <a:t> </a:t>
            </a:r>
            <a:r>
              <a:rPr lang="en-US" altLang="ko-KR" sz="3200" dirty="0">
                <a:solidFill>
                  <a:srgbClr val="554F4D"/>
                </a:solidFill>
              </a:rPr>
              <a:t>Deque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7D6509-341D-4329-AA12-899AFC70CE06}"/>
              </a:ext>
            </a:extLst>
          </p:cNvPr>
          <p:cNvSpPr txBox="1"/>
          <p:nvPr/>
        </p:nvSpPr>
        <p:spPr>
          <a:xfrm>
            <a:off x="1338490" y="4397542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 dirty="0">
                <a:solidFill>
                  <a:srgbClr val="554F4D"/>
                </a:solidFill>
              </a:rPr>
              <a:t>3</a:t>
            </a:r>
            <a:endParaRPr lang="ko-KR" altLang="en-US" sz="4000" dirty="0">
              <a:solidFill>
                <a:srgbClr val="554F4D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6BD7C2-3349-4F4B-984E-3BDD891FCB19}"/>
              </a:ext>
            </a:extLst>
          </p:cNvPr>
          <p:cNvSpPr txBox="1"/>
          <p:nvPr/>
        </p:nvSpPr>
        <p:spPr>
          <a:xfrm>
            <a:off x="2090011" y="4459097"/>
            <a:ext cx="1941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solidFill>
                  <a:srgbClr val="554F4D"/>
                </a:solidFill>
              </a:rPr>
              <a:t>Sort(</a:t>
            </a:r>
            <a:r>
              <a:rPr lang="ko-KR" altLang="en-US" sz="3200" dirty="0">
                <a:solidFill>
                  <a:srgbClr val="554F4D"/>
                </a:solidFill>
              </a:rPr>
              <a:t>정렬</a:t>
            </a:r>
            <a:r>
              <a:rPr lang="en-US" altLang="ko-KR" sz="3200" dirty="0">
                <a:solidFill>
                  <a:srgbClr val="554F4D"/>
                </a:solidFill>
              </a:rPr>
              <a:t>)</a:t>
            </a:r>
            <a:endParaRPr lang="ko-KR" altLang="en-US" sz="3200" dirty="0">
              <a:solidFill>
                <a:srgbClr val="554F4D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A46AA8C-C738-4DAA-8394-228D4A57C3AB}"/>
              </a:ext>
            </a:extLst>
          </p:cNvPr>
          <p:cNvGrpSpPr/>
          <p:nvPr/>
        </p:nvGrpSpPr>
        <p:grpSpPr>
          <a:xfrm>
            <a:off x="811410" y="477594"/>
            <a:ext cx="5614557" cy="523220"/>
            <a:chOff x="2640851" y="477594"/>
            <a:chExt cx="2987294" cy="5232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1356F7-6E60-415E-93C3-F2B83051B641}"/>
                </a:ext>
              </a:extLst>
            </p:cNvPr>
            <p:cNvSpPr txBox="1"/>
            <p:nvPr/>
          </p:nvSpPr>
          <p:spPr>
            <a:xfrm>
              <a:off x="3479800" y="631482"/>
              <a:ext cx="21483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554F4D"/>
                  </a:solidFill>
                </a:rPr>
                <a:t>A table of contents.</a:t>
              </a:r>
              <a:endParaRPr lang="ko-KR" altLang="en-US" dirty="0">
                <a:solidFill>
                  <a:srgbClr val="554F4D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5541882-D751-4CCB-9348-135C193BA93B}"/>
                </a:ext>
              </a:extLst>
            </p:cNvPr>
            <p:cNvSpPr txBox="1"/>
            <p:nvPr/>
          </p:nvSpPr>
          <p:spPr>
            <a:xfrm>
              <a:off x="2640851" y="477594"/>
              <a:ext cx="9059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2800" dirty="0">
                  <a:solidFill>
                    <a:srgbClr val="554F4D"/>
                  </a:solidFill>
                </a:rPr>
                <a:t>전체 목차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F879323-C084-4899-4DA9-06FEB8B9CEB4}"/>
              </a:ext>
            </a:extLst>
          </p:cNvPr>
          <p:cNvSpPr txBox="1"/>
          <p:nvPr/>
        </p:nvSpPr>
        <p:spPr>
          <a:xfrm>
            <a:off x="1330475" y="5518631"/>
            <a:ext cx="466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 dirty="0">
                <a:solidFill>
                  <a:srgbClr val="554F4D"/>
                </a:solidFill>
              </a:rPr>
              <a:t>4</a:t>
            </a:r>
            <a:endParaRPr lang="ko-KR" altLang="en-US" sz="4000" dirty="0">
              <a:solidFill>
                <a:srgbClr val="554F4D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D3294B-890E-4858-B27B-EE88FFE3EAC5}"/>
              </a:ext>
            </a:extLst>
          </p:cNvPr>
          <p:cNvSpPr txBox="1"/>
          <p:nvPr/>
        </p:nvSpPr>
        <p:spPr>
          <a:xfrm>
            <a:off x="2090011" y="5580186"/>
            <a:ext cx="2013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200" dirty="0">
                <a:solidFill>
                  <a:srgbClr val="554F4D"/>
                </a:solidFill>
              </a:rPr>
              <a:t>DFS / BFS</a:t>
            </a:r>
            <a:endParaRPr lang="ko-KR" altLang="en-US" sz="3200" dirty="0">
              <a:solidFill>
                <a:srgbClr val="554F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71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F3C622B-4A9C-45A0-8705-8E3882DFA7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0C0C4F5-0267-4DB1-BDAE-FED5A369C032}"/>
              </a:ext>
            </a:extLst>
          </p:cNvPr>
          <p:cNvGrpSpPr/>
          <p:nvPr/>
        </p:nvGrpSpPr>
        <p:grpSpPr>
          <a:xfrm>
            <a:off x="418734" y="1025561"/>
            <a:ext cx="2897332" cy="3483439"/>
            <a:chOff x="418734" y="1025561"/>
            <a:chExt cx="2897332" cy="348343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EA2EB4A-B5D0-48C0-85F4-F2227CA64011}"/>
                </a:ext>
              </a:extLst>
            </p:cNvPr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solidFill>
              <a:srgbClr val="E2CB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08403F-8A2A-4ADA-9C9B-94898A6AE280}"/>
                </a:ext>
              </a:extLst>
            </p:cNvPr>
            <p:cNvSpPr txBox="1"/>
            <p:nvPr/>
          </p:nvSpPr>
          <p:spPr>
            <a:xfrm>
              <a:off x="1352676" y="3167390"/>
              <a:ext cx="10294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554F4D"/>
                  </a:solidFill>
                </a:rPr>
                <a:t>정 </a:t>
              </a:r>
              <a:r>
                <a:rPr lang="ko-KR" altLang="en-US" sz="2800" dirty="0" err="1">
                  <a:solidFill>
                    <a:srgbClr val="554F4D"/>
                  </a:solidFill>
                </a:rPr>
                <a:t>렬</a:t>
              </a:r>
              <a:endParaRPr lang="ko-KR" altLang="en-US" sz="2800" dirty="0">
                <a:solidFill>
                  <a:srgbClr val="554F4D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BFEDA8-730C-464B-9AC7-A64EF56C187D}"/>
                </a:ext>
              </a:extLst>
            </p:cNvPr>
            <p:cNvSpPr txBox="1"/>
            <p:nvPr/>
          </p:nvSpPr>
          <p:spPr>
            <a:xfrm>
              <a:off x="418734" y="1025561"/>
              <a:ext cx="2897332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0" dirty="0">
                  <a:solidFill>
                    <a:schemeClr val="bg1"/>
                  </a:solidFill>
                </a:rPr>
                <a:t>Part 3.</a:t>
              </a:r>
              <a:endParaRPr lang="ko-KR" altLang="en-US" sz="8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4813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4195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2. </a:t>
            </a:r>
            <a:r>
              <a:rPr lang="ko-KR" altLang="en-US" sz="3600" dirty="0">
                <a:solidFill>
                  <a:srgbClr val="554F4D"/>
                </a:solidFill>
              </a:rPr>
              <a:t>정렬 </a:t>
            </a:r>
            <a:r>
              <a:rPr lang="en-US" altLang="ko-KR" sz="3600" dirty="0">
                <a:solidFill>
                  <a:srgbClr val="554F4D"/>
                </a:solidFill>
              </a:rPr>
              <a:t>– </a:t>
            </a:r>
            <a:r>
              <a:rPr lang="ko-KR" altLang="en-US" sz="3600" dirty="0">
                <a:solidFill>
                  <a:srgbClr val="554F4D"/>
                </a:solidFill>
              </a:rPr>
              <a:t>선택 정렬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AE101F-4B41-40D7-8301-41B8702A7308}"/>
              </a:ext>
            </a:extLst>
          </p:cNvPr>
          <p:cNvSpPr/>
          <p:nvPr/>
        </p:nvSpPr>
        <p:spPr>
          <a:xfrm>
            <a:off x="622300" y="125462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6494936-93FB-AB55-9393-B09F5A8E6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6261" y="1132518"/>
            <a:ext cx="4266171" cy="54075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688CD0-8FFB-C8A8-7AE5-088CD2A5CF01}"/>
              </a:ext>
            </a:extLst>
          </p:cNvPr>
          <p:cNvSpPr txBox="1"/>
          <p:nvPr/>
        </p:nvSpPr>
        <p:spPr>
          <a:xfrm>
            <a:off x="811411" y="1468073"/>
            <a:ext cx="8651371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ko-KR" altLang="en-US" sz="2400" dirty="0">
                <a:solidFill>
                  <a:srgbClr val="554F4D"/>
                </a:solidFill>
              </a:rPr>
              <a:t>선택 정렬 </a:t>
            </a:r>
            <a:r>
              <a:rPr lang="en-US" altLang="ko-KR" sz="2400" dirty="0">
                <a:solidFill>
                  <a:srgbClr val="554F4D"/>
                </a:solidFill>
              </a:rPr>
              <a:t>: </a:t>
            </a:r>
          </a:p>
          <a:p>
            <a:pPr algn="l" latinLnBrk="1"/>
            <a:r>
              <a:rPr lang="en-US" altLang="ko-KR" b="0" i="0" dirty="0">
                <a:solidFill>
                  <a:srgbClr val="554F4D"/>
                </a:solidFill>
                <a:effectLst/>
                <a:latin typeface="Noto Sans KR"/>
              </a:rPr>
              <a:t>-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주어진 데이터 중 최소값을 찾음</a:t>
            </a:r>
          </a:p>
          <a:p>
            <a:pPr algn="l" latinLnBrk="1"/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-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최소값을 맨 앞에 위치한 값과 교환</a:t>
            </a:r>
          </a:p>
          <a:p>
            <a:pPr algn="l" latinLnBrk="1"/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-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정렬된 데이터를 제외한 나머지 </a:t>
            </a:r>
            <a:endParaRPr lang="en-US" altLang="ko-KR" b="0" i="0" dirty="0">
              <a:solidFill>
                <a:srgbClr val="000000"/>
              </a:solidFill>
              <a:effectLst/>
              <a:latin typeface="Noto Sans KR"/>
            </a:endParaRPr>
          </a:p>
          <a:p>
            <a:pPr algn="l" latinLnBrk="1"/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 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데이터를 같은 방법으로 정렬</a:t>
            </a:r>
            <a:endParaRPr lang="en-US" altLang="ko-KR" b="0" i="0" dirty="0">
              <a:solidFill>
                <a:srgbClr val="000000"/>
              </a:solidFill>
              <a:effectLst/>
              <a:latin typeface="Noto Sans KR"/>
            </a:endParaRPr>
          </a:p>
          <a:p>
            <a:pPr algn="l" latinLnBrk="1"/>
            <a:endParaRPr lang="en-US" altLang="ko-KR" dirty="0">
              <a:solidFill>
                <a:srgbClr val="000000"/>
              </a:solidFill>
              <a:latin typeface="Noto Sans KR"/>
            </a:endParaRPr>
          </a:p>
          <a:p>
            <a:pPr algn="l" latinLnBrk="1"/>
            <a:endParaRPr lang="en-US" altLang="ko-KR" b="0" i="0" dirty="0">
              <a:solidFill>
                <a:srgbClr val="000000"/>
              </a:solidFill>
              <a:effectLst/>
              <a:latin typeface="Noto Sans KR"/>
            </a:endParaRPr>
          </a:p>
          <a:p>
            <a:pPr algn="l" latinLnBrk="1"/>
            <a:r>
              <a:rPr lang="ko-KR" altLang="en-US" dirty="0">
                <a:solidFill>
                  <a:srgbClr val="000000"/>
                </a:solidFill>
                <a:latin typeface="Noto Sans KR"/>
              </a:rPr>
              <a:t>간단하게는 </a:t>
            </a:r>
            <a:endParaRPr lang="en-US" altLang="ko-KR" dirty="0">
              <a:solidFill>
                <a:srgbClr val="000000"/>
              </a:solidFill>
              <a:latin typeface="Noto Sans KR"/>
            </a:endParaRPr>
          </a:p>
          <a:p>
            <a:pPr algn="l" latinLnBrk="1"/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2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중 </a:t>
            </a:r>
            <a:r>
              <a:rPr lang="en-US" altLang="ko-KR" dirty="0">
                <a:solidFill>
                  <a:srgbClr val="000000"/>
                </a:solidFill>
                <a:latin typeface="Noto Sans KR"/>
              </a:rPr>
              <a:t>for</a:t>
            </a:r>
            <a:r>
              <a:rPr lang="ko-KR" altLang="en-US" dirty="0">
                <a:solidFill>
                  <a:srgbClr val="000000"/>
                </a:solidFill>
                <a:latin typeface="Noto Sans KR"/>
              </a:rPr>
              <a:t>문을 돌면서 </a:t>
            </a:r>
            <a:r>
              <a:rPr lang="en-US" altLang="ko-KR" dirty="0">
                <a:solidFill>
                  <a:srgbClr val="000000"/>
                </a:solidFill>
                <a:latin typeface="Noto Sans KR"/>
              </a:rPr>
              <a:t>0</a:t>
            </a:r>
            <a:r>
              <a:rPr lang="ko-KR" altLang="en-US" dirty="0">
                <a:solidFill>
                  <a:srgbClr val="000000"/>
                </a:solidFill>
                <a:latin typeface="Noto Sans KR"/>
              </a:rPr>
              <a:t>번째에 제일 최소값 넣어주고</a:t>
            </a:r>
            <a:endParaRPr lang="en-US" altLang="ko-KR" dirty="0">
              <a:solidFill>
                <a:srgbClr val="000000"/>
              </a:solidFill>
              <a:latin typeface="Noto Sans KR"/>
            </a:endParaRPr>
          </a:p>
          <a:p>
            <a:pPr algn="l" latinLnBrk="1"/>
            <a:r>
              <a:rPr lang="en-US" altLang="ko-KR" dirty="0">
                <a:solidFill>
                  <a:srgbClr val="000000"/>
                </a:solidFill>
                <a:latin typeface="Noto Sans KR"/>
              </a:rPr>
              <a:t>1~</a:t>
            </a:r>
            <a:r>
              <a:rPr lang="ko-KR" altLang="en-US" dirty="0">
                <a:solidFill>
                  <a:srgbClr val="000000"/>
                </a:solidFill>
                <a:latin typeface="Noto Sans KR"/>
              </a:rPr>
              <a:t>마지막 까지 돌면서</a:t>
            </a:r>
            <a:r>
              <a:rPr lang="en-US" altLang="ko-KR" dirty="0">
                <a:solidFill>
                  <a:srgbClr val="000000"/>
                </a:solidFill>
                <a:latin typeface="Noto Sans KR"/>
              </a:rPr>
              <a:t> </a:t>
            </a:r>
            <a:r>
              <a:rPr lang="ko-KR" altLang="en-US" dirty="0" err="1">
                <a:solidFill>
                  <a:srgbClr val="000000"/>
                </a:solidFill>
                <a:latin typeface="Noto Sans KR"/>
              </a:rPr>
              <a:t>그중에</a:t>
            </a:r>
            <a:r>
              <a:rPr lang="ko-KR" altLang="en-US" dirty="0">
                <a:solidFill>
                  <a:srgbClr val="000000"/>
                </a:solidFill>
                <a:latin typeface="Noto Sans KR"/>
              </a:rPr>
              <a:t> 제일 최소값 </a:t>
            </a:r>
            <a:r>
              <a:rPr lang="en-US" altLang="ko-KR" dirty="0">
                <a:solidFill>
                  <a:srgbClr val="000000"/>
                </a:solidFill>
                <a:latin typeface="Noto Sans KR"/>
              </a:rPr>
              <a:t>1</a:t>
            </a:r>
            <a:r>
              <a:rPr lang="ko-KR" altLang="en-US" dirty="0">
                <a:solidFill>
                  <a:srgbClr val="000000"/>
                </a:solidFill>
                <a:latin typeface="Noto Sans KR"/>
              </a:rPr>
              <a:t>번째에 넣어주고</a:t>
            </a:r>
            <a:endParaRPr lang="en-US" altLang="ko-KR" dirty="0">
              <a:solidFill>
                <a:srgbClr val="000000"/>
              </a:solidFill>
              <a:latin typeface="Noto Sans KR"/>
            </a:endParaRPr>
          </a:p>
          <a:p>
            <a:pPr algn="l" latinLnBrk="1"/>
            <a:r>
              <a:rPr lang="en-US" altLang="ko-KR" b="0" i="0" dirty="0">
                <a:solidFill>
                  <a:srgbClr val="000000"/>
                </a:solidFill>
                <a:effectLst/>
                <a:latin typeface="Noto Sans KR"/>
              </a:rPr>
              <a:t>…..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반복하면서</a:t>
            </a:r>
            <a:endParaRPr lang="en-US" altLang="ko-KR" b="0" i="0" dirty="0">
              <a:solidFill>
                <a:srgbClr val="000000"/>
              </a:solidFill>
              <a:effectLst/>
              <a:latin typeface="Noto Sans KR"/>
            </a:endParaRPr>
          </a:p>
          <a:p>
            <a:pPr algn="l" latinLnBrk="1"/>
            <a:r>
              <a:rPr lang="ko-KR" altLang="en-US" dirty="0">
                <a:solidFill>
                  <a:srgbClr val="000000"/>
                </a:solidFill>
                <a:latin typeface="Noto Sans KR"/>
              </a:rPr>
              <a:t>마지막번호 직전까지 최소값 찾아서 인덱스에 넣어주는 방식</a:t>
            </a:r>
            <a:endParaRPr lang="ko-KR" altLang="en-US" b="0" i="0" dirty="0">
              <a:solidFill>
                <a:srgbClr val="000000"/>
              </a:solidFill>
              <a:effectLst/>
              <a:latin typeface="Noto Sans KR"/>
            </a:endParaRPr>
          </a:p>
          <a:p>
            <a:pPr algn="l"/>
            <a:endParaRPr lang="ko-KR" altLang="en-US" sz="2400" dirty="0">
              <a:solidFill>
                <a:srgbClr val="554F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311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4195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2. </a:t>
            </a:r>
            <a:r>
              <a:rPr lang="ko-KR" altLang="en-US" sz="3600" dirty="0">
                <a:solidFill>
                  <a:srgbClr val="554F4D"/>
                </a:solidFill>
              </a:rPr>
              <a:t>정렬 </a:t>
            </a:r>
            <a:r>
              <a:rPr lang="en-US" altLang="ko-KR" sz="3600" dirty="0">
                <a:solidFill>
                  <a:srgbClr val="554F4D"/>
                </a:solidFill>
              </a:rPr>
              <a:t>– </a:t>
            </a:r>
            <a:r>
              <a:rPr lang="ko-KR" altLang="en-US" sz="3600" dirty="0">
                <a:solidFill>
                  <a:srgbClr val="554F4D"/>
                </a:solidFill>
              </a:rPr>
              <a:t>선택 정렬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AE101F-4B41-40D7-8301-41B8702A7308}"/>
              </a:ext>
            </a:extLst>
          </p:cNvPr>
          <p:cNvSpPr/>
          <p:nvPr/>
        </p:nvSpPr>
        <p:spPr>
          <a:xfrm>
            <a:off x="622300" y="125462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190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4195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2. </a:t>
            </a:r>
            <a:r>
              <a:rPr lang="ko-KR" altLang="en-US" sz="3600" dirty="0">
                <a:solidFill>
                  <a:srgbClr val="554F4D"/>
                </a:solidFill>
              </a:rPr>
              <a:t>정렬 </a:t>
            </a:r>
            <a:r>
              <a:rPr lang="en-US" altLang="ko-KR" sz="3600" dirty="0">
                <a:solidFill>
                  <a:srgbClr val="554F4D"/>
                </a:solidFill>
              </a:rPr>
              <a:t>– </a:t>
            </a:r>
            <a:r>
              <a:rPr lang="ko-KR" altLang="en-US" sz="3600" dirty="0">
                <a:solidFill>
                  <a:srgbClr val="554F4D"/>
                </a:solidFill>
              </a:rPr>
              <a:t>버블 정렬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AE101F-4B41-40D7-8301-41B8702A7308}"/>
              </a:ext>
            </a:extLst>
          </p:cNvPr>
          <p:cNvSpPr/>
          <p:nvPr/>
        </p:nvSpPr>
        <p:spPr>
          <a:xfrm>
            <a:off x="622300" y="125462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2CC627-20A7-1554-44F3-135E5D827B07}"/>
              </a:ext>
            </a:extLst>
          </p:cNvPr>
          <p:cNvSpPr txBox="1"/>
          <p:nvPr/>
        </p:nvSpPr>
        <p:spPr>
          <a:xfrm>
            <a:off x="811411" y="1254628"/>
            <a:ext cx="60675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dirty="0">
                <a:solidFill>
                  <a:srgbClr val="554F4D"/>
                </a:solidFill>
              </a:rPr>
              <a:t>버블 정렬 </a:t>
            </a:r>
            <a:r>
              <a:rPr lang="en-US" altLang="ko-KR" sz="2400" dirty="0">
                <a:solidFill>
                  <a:srgbClr val="554F4D"/>
                </a:solidFill>
              </a:rPr>
              <a:t>:</a:t>
            </a:r>
          </a:p>
          <a:p>
            <a:pPr algn="l" latinLnBrk="0"/>
            <a:r>
              <a:rPr lang="ko-KR" altLang="en-US" i="0" dirty="0">
                <a:solidFill>
                  <a:srgbClr val="222222"/>
                </a:solidFill>
                <a:effectLst/>
              </a:rPr>
              <a:t> </a:t>
            </a:r>
            <a:r>
              <a:rPr lang="en-US" altLang="ko-KR" i="0" dirty="0">
                <a:solidFill>
                  <a:srgbClr val="222222"/>
                </a:solidFill>
                <a:effectLst/>
              </a:rPr>
              <a:t>- </a:t>
            </a:r>
            <a:r>
              <a:rPr lang="ko-KR" altLang="en-US" i="0" dirty="0">
                <a:solidFill>
                  <a:srgbClr val="222222"/>
                </a:solidFill>
                <a:effectLst/>
              </a:rPr>
              <a:t>앞에서부터 현재 원소와 바로 다음의 원소를 비교한다</a:t>
            </a:r>
            <a:r>
              <a:rPr lang="en-US" altLang="ko-KR" i="0" dirty="0">
                <a:solidFill>
                  <a:srgbClr val="222222"/>
                </a:solidFill>
                <a:effectLst/>
              </a:rPr>
              <a:t>.</a:t>
            </a:r>
            <a:endParaRPr lang="ko-KR" altLang="en-US" i="0" dirty="0">
              <a:solidFill>
                <a:srgbClr val="222222"/>
              </a:solidFill>
              <a:effectLst/>
            </a:endParaRPr>
          </a:p>
          <a:p>
            <a:pPr algn="l" latinLnBrk="0"/>
            <a:r>
              <a:rPr lang="en-US" altLang="ko-KR" i="0" dirty="0">
                <a:solidFill>
                  <a:srgbClr val="222222"/>
                </a:solidFill>
                <a:effectLst/>
              </a:rPr>
              <a:t>-  </a:t>
            </a:r>
            <a:r>
              <a:rPr lang="ko-KR" altLang="en-US" i="0" dirty="0">
                <a:solidFill>
                  <a:srgbClr val="222222"/>
                </a:solidFill>
                <a:effectLst/>
              </a:rPr>
              <a:t>현재 원소가 다음 원소보다 크면 원소를 교환한다</a:t>
            </a:r>
            <a:r>
              <a:rPr lang="en-US" altLang="ko-KR" i="0" dirty="0">
                <a:solidFill>
                  <a:srgbClr val="222222"/>
                </a:solidFill>
                <a:effectLst/>
              </a:rPr>
              <a:t>.</a:t>
            </a:r>
            <a:endParaRPr lang="ko-KR" altLang="en-US" i="0" dirty="0">
              <a:solidFill>
                <a:srgbClr val="222222"/>
              </a:solidFill>
              <a:effectLst/>
            </a:endParaRPr>
          </a:p>
          <a:p>
            <a:pPr algn="l" latinLnBrk="0"/>
            <a:r>
              <a:rPr lang="en-US" altLang="ko-KR" i="0" dirty="0">
                <a:solidFill>
                  <a:srgbClr val="222222"/>
                </a:solidFill>
                <a:effectLst/>
              </a:rPr>
              <a:t>-  </a:t>
            </a:r>
            <a:r>
              <a:rPr lang="ko-KR" altLang="en-US" i="0" dirty="0">
                <a:solidFill>
                  <a:srgbClr val="222222"/>
                </a:solidFill>
                <a:effectLst/>
              </a:rPr>
              <a:t>다음 원소로 이동하여 해당 원소와 </a:t>
            </a:r>
            <a:endParaRPr lang="en-US" altLang="ko-KR" i="0" dirty="0">
              <a:solidFill>
                <a:srgbClr val="222222"/>
              </a:solidFill>
              <a:effectLst/>
            </a:endParaRPr>
          </a:p>
          <a:p>
            <a:pPr algn="l" latinLnBrk="0"/>
            <a:r>
              <a:rPr lang="en-US" altLang="ko-KR" i="0" dirty="0">
                <a:solidFill>
                  <a:srgbClr val="222222"/>
                </a:solidFill>
                <a:effectLst/>
              </a:rPr>
              <a:t>    </a:t>
            </a:r>
            <a:r>
              <a:rPr lang="ko-KR" altLang="en-US" i="0" dirty="0">
                <a:solidFill>
                  <a:srgbClr val="222222"/>
                </a:solidFill>
                <a:effectLst/>
              </a:rPr>
              <a:t>그 다음원소를 비교한다</a:t>
            </a:r>
            <a:r>
              <a:rPr lang="en-US" altLang="ko-KR" i="0" dirty="0">
                <a:solidFill>
                  <a:srgbClr val="222222"/>
                </a:solidFill>
                <a:effectLst/>
              </a:rPr>
              <a:t>.</a:t>
            </a:r>
            <a:endParaRPr lang="ko-KR" altLang="en-US" i="0" dirty="0">
              <a:solidFill>
                <a:srgbClr val="222222"/>
              </a:solidFill>
              <a:effectLst/>
            </a:endParaRPr>
          </a:p>
          <a:p>
            <a:pPr algn="l"/>
            <a:r>
              <a:rPr lang="en-US" altLang="ko-KR" sz="2400" dirty="0">
                <a:solidFill>
                  <a:srgbClr val="554F4D"/>
                </a:solidFill>
              </a:rPr>
              <a:t> </a:t>
            </a:r>
            <a:endParaRPr lang="ko-KR" altLang="en-US" sz="2400" dirty="0">
              <a:solidFill>
                <a:srgbClr val="554F4D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BF94E2-936A-51BB-2D79-A7307D049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294" y="1302648"/>
            <a:ext cx="5388573" cy="4727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7C313E-17FE-B07F-73C8-979EE07AFFF8}"/>
              </a:ext>
            </a:extLst>
          </p:cNvPr>
          <p:cNvSpPr txBox="1"/>
          <p:nvPr/>
        </p:nvSpPr>
        <p:spPr>
          <a:xfrm>
            <a:off x="822120" y="4144161"/>
            <a:ext cx="50753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solidFill>
                  <a:srgbClr val="554F4D"/>
                </a:solidFill>
              </a:rPr>
              <a:t>간단하게는</a:t>
            </a:r>
            <a:endParaRPr lang="en-US" altLang="ko-KR" sz="2000" dirty="0">
              <a:solidFill>
                <a:srgbClr val="554F4D"/>
              </a:solidFill>
            </a:endParaRPr>
          </a:p>
          <a:p>
            <a:pPr algn="l"/>
            <a:r>
              <a:rPr lang="ko-KR" altLang="en-US" sz="2000" dirty="0">
                <a:solidFill>
                  <a:srgbClr val="554F4D"/>
                </a:solidFill>
              </a:rPr>
              <a:t>최대값을 찾아서 제일 마지막에 넣어주고</a:t>
            </a:r>
            <a:endParaRPr lang="en-US" altLang="ko-KR" sz="2000" dirty="0">
              <a:solidFill>
                <a:srgbClr val="554F4D"/>
              </a:solidFill>
            </a:endParaRPr>
          </a:p>
          <a:p>
            <a:pPr algn="l"/>
            <a:r>
              <a:rPr lang="ko-KR" altLang="en-US" sz="2000" dirty="0" err="1">
                <a:solidFill>
                  <a:srgbClr val="554F4D"/>
                </a:solidFill>
              </a:rPr>
              <a:t>마지막꺼</a:t>
            </a:r>
            <a:r>
              <a:rPr lang="ko-KR" altLang="en-US" sz="2000" dirty="0">
                <a:solidFill>
                  <a:srgbClr val="554F4D"/>
                </a:solidFill>
              </a:rPr>
              <a:t> 제외하고 최대값 찾아서 그전에 넣어주는 것을 반복하는 느낌</a:t>
            </a:r>
          </a:p>
        </p:txBody>
      </p:sp>
    </p:spTree>
    <p:extLst>
      <p:ext uri="{BB962C8B-B14F-4D97-AF65-F5344CB8AC3E}">
        <p14:creationId xmlns:p14="http://schemas.microsoft.com/office/powerpoint/2010/main" val="4185909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4055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2. </a:t>
            </a:r>
            <a:r>
              <a:rPr lang="ko-KR" altLang="en-US" sz="3600" dirty="0">
                <a:solidFill>
                  <a:srgbClr val="554F4D"/>
                </a:solidFill>
              </a:rPr>
              <a:t>정렬 </a:t>
            </a:r>
            <a:r>
              <a:rPr lang="en-US" altLang="ko-KR" sz="3600" dirty="0">
                <a:solidFill>
                  <a:srgbClr val="554F4D"/>
                </a:solidFill>
              </a:rPr>
              <a:t>–  </a:t>
            </a:r>
            <a:r>
              <a:rPr lang="ko-KR" altLang="en-US" sz="3600" dirty="0">
                <a:solidFill>
                  <a:srgbClr val="554F4D"/>
                </a:solidFill>
              </a:rPr>
              <a:t>버블 정렬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AE101F-4B41-40D7-8301-41B8702A7308}"/>
              </a:ext>
            </a:extLst>
          </p:cNvPr>
          <p:cNvSpPr/>
          <p:nvPr/>
        </p:nvSpPr>
        <p:spPr>
          <a:xfrm>
            <a:off x="622300" y="125462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295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3733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2. </a:t>
            </a:r>
            <a:r>
              <a:rPr lang="ko-KR" altLang="en-US" sz="3600" dirty="0">
                <a:solidFill>
                  <a:srgbClr val="554F4D"/>
                </a:solidFill>
              </a:rPr>
              <a:t>정렬 </a:t>
            </a:r>
            <a:r>
              <a:rPr lang="en-US" altLang="ko-KR" sz="3600" dirty="0">
                <a:solidFill>
                  <a:srgbClr val="554F4D"/>
                </a:solidFill>
              </a:rPr>
              <a:t>– </a:t>
            </a:r>
            <a:r>
              <a:rPr lang="ko-KR" altLang="en-US" sz="3600" dirty="0" err="1">
                <a:solidFill>
                  <a:srgbClr val="554F4D"/>
                </a:solidFill>
              </a:rPr>
              <a:t>퀵</a:t>
            </a:r>
            <a:r>
              <a:rPr lang="ko-KR" altLang="en-US" sz="3600">
                <a:solidFill>
                  <a:srgbClr val="554F4D"/>
                </a:solidFill>
              </a:rPr>
              <a:t> 정렬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AE101F-4B41-40D7-8301-41B8702A7308}"/>
              </a:ext>
            </a:extLst>
          </p:cNvPr>
          <p:cNvSpPr/>
          <p:nvPr/>
        </p:nvSpPr>
        <p:spPr>
          <a:xfrm>
            <a:off x="622300" y="125462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2CC627-20A7-1554-44F3-135E5D827B07}"/>
              </a:ext>
            </a:extLst>
          </p:cNvPr>
          <p:cNvSpPr txBox="1"/>
          <p:nvPr/>
        </p:nvSpPr>
        <p:spPr>
          <a:xfrm>
            <a:off x="811411" y="1289076"/>
            <a:ext cx="1131068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dirty="0" err="1">
                <a:solidFill>
                  <a:srgbClr val="554F4D"/>
                </a:solidFill>
              </a:rPr>
              <a:t>퀵</a:t>
            </a:r>
            <a:r>
              <a:rPr lang="ko-KR" altLang="en-US" sz="2400" dirty="0">
                <a:solidFill>
                  <a:srgbClr val="554F4D"/>
                </a:solidFill>
              </a:rPr>
              <a:t> 정렬 </a:t>
            </a:r>
            <a:r>
              <a:rPr lang="en-US" altLang="ko-KR" sz="2400" dirty="0">
                <a:solidFill>
                  <a:srgbClr val="554F4D"/>
                </a:solidFill>
              </a:rPr>
              <a:t>:</a:t>
            </a:r>
          </a:p>
          <a:p>
            <a:pPr algn="l" latinLnBrk="0"/>
            <a:r>
              <a:rPr lang="ko-KR" altLang="en-US" i="0" dirty="0">
                <a:solidFill>
                  <a:srgbClr val="222222"/>
                </a:solidFill>
                <a:effectLst/>
              </a:rPr>
              <a:t>하나의 리스트를 피벗</a:t>
            </a:r>
            <a:r>
              <a:rPr lang="en-US" altLang="ko-KR" i="0" dirty="0">
                <a:solidFill>
                  <a:srgbClr val="222222"/>
                </a:solidFill>
                <a:effectLst/>
              </a:rPr>
              <a:t>(pivot)</a:t>
            </a:r>
            <a:r>
              <a:rPr lang="ko-KR" altLang="en-US" i="0" dirty="0">
                <a:solidFill>
                  <a:srgbClr val="222222"/>
                </a:solidFill>
                <a:effectLst/>
              </a:rPr>
              <a:t>을 기준으로 두 개의 부분리스트로 나누어 하나는 피벗보다 작은 값들의 부분리스트</a:t>
            </a:r>
            <a:r>
              <a:rPr lang="en-US" altLang="ko-KR" i="0" dirty="0">
                <a:solidFill>
                  <a:srgbClr val="222222"/>
                </a:solidFill>
                <a:effectLst/>
              </a:rPr>
              <a:t>, </a:t>
            </a:r>
            <a:r>
              <a:rPr lang="ko-KR" altLang="en-US" i="0" dirty="0">
                <a:solidFill>
                  <a:srgbClr val="222222"/>
                </a:solidFill>
                <a:effectLst/>
              </a:rPr>
              <a:t>다른 하나는 피벗보다 큰 값들의 부분리스트로 정렬한 다음</a:t>
            </a:r>
            <a:r>
              <a:rPr lang="en-US" altLang="ko-KR" i="0" dirty="0">
                <a:solidFill>
                  <a:srgbClr val="222222"/>
                </a:solidFill>
                <a:effectLst/>
              </a:rPr>
              <a:t>, </a:t>
            </a:r>
            <a:r>
              <a:rPr lang="ko-KR" altLang="en-US" i="0" dirty="0">
                <a:solidFill>
                  <a:srgbClr val="222222"/>
                </a:solidFill>
                <a:effectLst/>
              </a:rPr>
              <a:t>각 부분리스트에 대해 다시 위 처럼 재귀적으로 수행하여 정렬하는 방법이다</a:t>
            </a:r>
            <a:r>
              <a:rPr lang="en-US" altLang="ko-KR" i="0" dirty="0">
                <a:solidFill>
                  <a:srgbClr val="222222"/>
                </a:solidFill>
                <a:effectLst/>
              </a:rPr>
              <a:t>.</a:t>
            </a:r>
          </a:p>
          <a:p>
            <a:pPr algn="l" latinLnBrk="0"/>
            <a:r>
              <a:rPr lang="en-US" altLang="ko-KR" sz="3600" b="0" i="0" dirty="0">
                <a:solidFill>
                  <a:srgbClr val="222222"/>
                </a:solidFill>
                <a:effectLst/>
                <a:latin typeface="FC Sans"/>
              </a:rPr>
              <a:t> </a:t>
            </a:r>
          </a:p>
          <a:p>
            <a:pPr algn="l"/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127F6A-76CC-CB3D-CBC6-BF87640660EA}"/>
              </a:ext>
            </a:extLst>
          </p:cNvPr>
          <p:cNvSpPr txBox="1"/>
          <p:nvPr/>
        </p:nvSpPr>
        <p:spPr>
          <a:xfrm>
            <a:off x="795102" y="3125632"/>
            <a:ext cx="1122409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latinLnBrk="0">
              <a:buAutoNum type="arabicPeriod"/>
            </a:pPr>
            <a:r>
              <a:rPr lang="ko-KR" altLang="en-US" sz="1600" b="1" i="0" dirty="0">
                <a:solidFill>
                  <a:srgbClr val="222222"/>
                </a:solidFill>
                <a:effectLst/>
                <a:latin typeface="FC Sans"/>
              </a:rPr>
              <a:t>피벗을 하나 선택한다</a:t>
            </a:r>
            <a:r>
              <a:rPr lang="en-US" altLang="ko-KR" sz="1600" b="1" i="0" dirty="0">
                <a:solidFill>
                  <a:srgbClr val="222222"/>
                </a:solidFill>
                <a:effectLst/>
                <a:latin typeface="FC Sans"/>
              </a:rPr>
              <a:t>.</a:t>
            </a:r>
          </a:p>
          <a:p>
            <a:pPr marL="342900" indent="-342900" algn="l" latinLnBrk="0">
              <a:buAutoNum type="arabicPeriod"/>
            </a:pPr>
            <a:endParaRPr lang="ko-KR" altLang="en-US" sz="1600" b="0" i="0" dirty="0">
              <a:solidFill>
                <a:srgbClr val="222222"/>
              </a:solidFill>
              <a:effectLst/>
              <a:latin typeface="FC Sans"/>
            </a:endParaRPr>
          </a:p>
          <a:p>
            <a:pPr algn="l" latinLnBrk="0"/>
            <a:r>
              <a:rPr lang="en-US" altLang="ko-KR" sz="1600" b="1" i="0" dirty="0">
                <a:solidFill>
                  <a:srgbClr val="222222"/>
                </a:solidFill>
                <a:effectLst/>
                <a:latin typeface="FC Sans"/>
              </a:rPr>
              <a:t>2. </a:t>
            </a:r>
            <a:r>
              <a:rPr lang="ko-KR" altLang="en-US" sz="1600" b="1" i="0" dirty="0">
                <a:solidFill>
                  <a:srgbClr val="222222"/>
                </a:solidFill>
                <a:effectLst/>
                <a:latin typeface="FC Sans"/>
              </a:rPr>
              <a:t>피벗을 기준으로 양쪽에서 피벗보다 큰 값</a:t>
            </a:r>
            <a:r>
              <a:rPr lang="en-US" altLang="ko-KR" sz="1600" b="1" i="0" dirty="0">
                <a:solidFill>
                  <a:srgbClr val="222222"/>
                </a:solidFill>
                <a:effectLst/>
                <a:latin typeface="FC Sans"/>
              </a:rPr>
              <a:t>, </a:t>
            </a:r>
            <a:r>
              <a:rPr lang="ko-KR" altLang="en-US" sz="1600" b="1" i="0" dirty="0">
                <a:solidFill>
                  <a:srgbClr val="222222"/>
                </a:solidFill>
                <a:effectLst/>
                <a:latin typeface="FC Sans"/>
              </a:rPr>
              <a:t>혹은 작은 값을 찾는다</a:t>
            </a:r>
            <a:r>
              <a:rPr lang="en-US" altLang="ko-KR" sz="1600" b="1" i="0" dirty="0">
                <a:solidFill>
                  <a:srgbClr val="222222"/>
                </a:solidFill>
                <a:effectLst/>
                <a:latin typeface="FC Sans"/>
              </a:rPr>
              <a:t>. </a:t>
            </a:r>
          </a:p>
          <a:p>
            <a:pPr algn="l" latinLnBrk="0"/>
            <a:r>
              <a:rPr lang="en-US" altLang="ko-KR" sz="1600" b="1" dirty="0">
                <a:solidFill>
                  <a:srgbClr val="222222"/>
                </a:solidFill>
                <a:latin typeface="FC Sans"/>
              </a:rPr>
              <a:t>    </a:t>
            </a:r>
            <a:r>
              <a:rPr lang="ko-KR" altLang="en-US" sz="1600" b="1" i="0" dirty="0" err="1">
                <a:solidFill>
                  <a:srgbClr val="222222"/>
                </a:solidFill>
                <a:effectLst/>
                <a:latin typeface="FC Sans"/>
              </a:rPr>
              <a:t>왼쪽에서부터는</a:t>
            </a:r>
            <a:r>
              <a:rPr lang="ko-KR" altLang="en-US" sz="1600" b="1" i="0" dirty="0">
                <a:solidFill>
                  <a:srgbClr val="222222"/>
                </a:solidFill>
                <a:effectLst/>
                <a:latin typeface="FC Sans"/>
              </a:rPr>
              <a:t> 피벗보다 큰 값을 찾고</a:t>
            </a:r>
            <a:r>
              <a:rPr lang="en-US" altLang="ko-KR" sz="1600" b="1" i="0" dirty="0">
                <a:solidFill>
                  <a:srgbClr val="222222"/>
                </a:solidFill>
                <a:effectLst/>
                <a:latin typeface="FC Sans"/>
              </a:rPr>
              <a:t>, </a:t>
            </a:r>
            <a:r>
              <a:rPr lang="ko-KR" altLang="en-US" sz="1600" b="1" i="0" dirty="0" err="1">
                <a:solidFill>
                  <a:srgbClr val="222222"/>
                </a:solidFill>
                <a:effectLst/>
                <a:latin typeface="FC Sans"/>
              </a:rPr>
              <a:t>오른쪽에서부터는</a:t>
            </a:r>
            <a:r>
              <a:rPr lang="ko-KR" altLang="en-US" sz="1600" b="1" i="0" dirty="0">
                <a:solidFill>
                  <a:srgbClr val="222222"/>
                </a:solidFill>
                <a:effectLst/>
                <a:latin typeface="FC Sans"/>
              </a:rPr>
              <a:t> 피벗보다 작은 값을 찾는다</a:t>
            </a:r>
            <a:r>
              <a:rPr lang="en-US" altLang="ko-KR" sz="1600" b="1" i="0" dirty="0">
                <a:solidFill>
                  <a:srgbClr val="222222"/>
                </a:solidFill>
                <a:effectLst/>
                <a:latin typeface="FC Sans"/>
              </a:rPr>
              <a:t>.</a:t>
            </a:r>
          </a:p>
          <a:p>
            <a:pPr algn="l" latinLnBrk="0"/>
            <a:endParaRPr lang="ko-KR" altLang="en-US" sz="1600" b="0" i="0" dirty="0">
              <a:solidFill>
                <a:srgbClr val="222222"/>
              </a:solidFill>
              <a:effectLst/>
              <a:latin typeface="FC Sans"/>
            </a:endParaRPr>
          </a:p>
          <a:p>
            <a:pPr algn="l" latinLnBrk="0"/>
            <a:r>
              <a:rPr lang="en-US" altLang="ko-KR" sz="1600" b="1" i="0" dirty="0">
                <a:solidFill>
                  <a:srgbClr val="222222"/>
                </a:solidFill>
                <a:effectLst/>
                <a:latin typeface="FC Sans"/>
              </a:rPr>
              <a:t>3. </a:t>
            </a:r>
            <a:r>
              <a:rPr lang="ko-KR" altLang="en-US" sz="1600" b="1" i="0" dirty="0">
                <a:solidFill>
                  <a:srgbClr val="222222"/>
                </a:solidFill>
                <a:effectLst/>
                <a:latin typeface="FC Sans"/>
              </a:rPr>
              <a:t>양 방향에서 찾은 두 원소를 교환한다</a:t>
            </a:r>
            <a:r>
              <a:rPr lang="en-US" altLang="ko-KR" sz="1600" b="1" i="0" dirty="0">
                <a:solidFill>
                  <a:srgbClr val="222222"/>
                </a:solidFill>
                <a:effectLst/>
                <a:latin typeface="FC Sans"/>
              </a:rPr>
              <a:t>.</a:t>
            </a:r>
          </a:p>
          <a:p>
            <a:pPr algn="l" latinLnBrk="0"/>
            <a:endParaRPr lang="ko-KR" altLang="en-US" sz="1600" b="0" i="0" dirty="0">
              <a:solidFill>
                <a:srgbClr val="222222"/>
              </a:solidFill>
              <a:effectLst/>
              <a:latin typeface="FC Sans"/>
            </a:endParaRPr>
          </a:p>
          <a:p>
            <a:pPr algn="l" latinLnBrk="0"/>
            <a:r>
              <a:rPr lang="en-US" altLang="ko-KR" sz="1600" b="1" i="0" dirty="0">
                <a:solidFill>
                  <a:srgbClr val="222222"/>
                </a:solidFill>
                <a:effectLst/>
                <a:latin typeface="FC Sans"/>
              </a:rPr>
              <a:t>4. </a:t>
            </a:r>
            <a:r>
              <a:rPr lang="ko-KR" altLang="en-US" sz="1600" b="1" i="0" dirty="0">
                <a:solidFill>
                  <a:srgbClr val="222222"/>
                </a:solidFill>
                <a:effectLst/>
                <a:latin typeface="FC Sans"/>
              </a:rPr>
              <a:t>왼쪽에서 탐색하는 위치와 오른쪽에서 탐색하는 위치가 엇갈리지 않을 때 까지</a:t>
            </a:r>
            <a:endParaRPr lang="en-US" altLang="ko-KR" sz="1600" b="1" i="0" dirty="0">
              <a:solidFill>
                <a:srgbClr val="222222"/>
              </a:solidFill>
              <a:effectLst/>
              <a:latin typeface="FC Sans"/>
            </a:endParaRPr>
          </a:p>
          <a:p>
            <a:pPr algn="l" latinLnBrk="0"/>
            <a:r>
              <a:rPr lang="en-US" altLang="ko-KR" sz="1600" b="1" dirty="0">
                <a:solidFill>
                  <a:srgbClr val="222222"/>
                </a:solidFill>
                <a:latin typeface="FC Sans"/>
              </a:rPr>
              <a:t>   </a:t>
            </a:r>
            <a:r>
              <a:rPr lang="ko-KR" altLang="en-US" sz="1600" b="1" i="0" dirty="0">
                <a:solidFill>
                  <a:srgbClr val="222222"/>
                </a:solidFill>
                <a:effectLst/>
                <a:latin typeface="FC Sans"/>
              </a:rPr>
              <a:t>   </a:t>
            </a:r>
            <a:r>
              <a:rPr lang="en-US" altLang="ko-KR" sz="1600" b="1" i="0" dirty="0">
                <a:solidFill>
                  <a:srgbClr val="222222"/>
                </a:solidFill>
                <a:effectLst/>
                <a:latin typeface="FC Sans"/>
              </a:rPr>
              <a:t>2</a:t>
            </a:r>
            <a:r>
              <a:rPr lang="ko-KR" altLang="en-US" sz="1600" b="1" i="0" dirty="0">
                <a:solidFill>
                  <a:srgbClr val="222222"/>
                </a:solidFill>
                <a:effectLst/>
                <a:latin typeface="FC Sans"/>
              </a:rPr>
              <a:t>번으로 돌아가 위 과정을 반복한다</a:t>
            </a:r>
            <a:r>
              <a:rPr lang="en-US" altLang="ko-KR" sz="1600" b="1" i="0" dirty="0">
                <a:solidFill>
                  <a:srgbClr val="222222"/>
                </a:solidFill>
                <a:effectLst/>
                <a:latin typeface="FC Sans"/>
              </a:rPr>
              <a:t>.</a:t>
            </a:r>
          </a:p>
          <a:p>
            <a:pPr algn="l" latinLnBrk="0"/>
            <a:endParaRPr lang="ko-KR" altLang="en-US" sz="1600" b="0" i="0" dirty="0">
              <a:solidFill>
                <a:srgbClr val="222222"/>
              </a:solidFill>
              <a:effectLst/>
              <a:latin typeface="FC Sans"/>
            </a:endParaRPr>
          </a:p>
          <a:p>
            <a:pPr algn="l" latinLnBrk="0"/>
            <a:r>
              <a:rPr lang="en-US" altLang="ko-KR" sz="1600" b="1" i="0" dirty="0">
                <a:solidFill>
                  <a:srgbClr val="222222"/>
                </a:solidFill>
                <a:effectLst/>
                <a:latin typeface="FC Sans"/>
              </a:rPr>
              <a:t>5. </a:t>
            </a:r>
            <a:r>
              <a:rPr lang="ko-KR" altLang="en-US" sz="1600" b="1" i="0" dirty="0">
                <a:solidFill>
                  <a:srgbClr val="222222"/>
                </a:solidFill>
                <a:effectLst/>
                <a:latin typeface="FC Sans"/>
              </a:rPr>
              <a:t>엇갈린 기점을 기준으로 두 개의 부분리스트로 나누어 </a:t>
            </a:r>
            <a:r>
              <a:rPr lang="en-US" altLang="ko-KR" sz="1600" b="1" i="0" dirty="0">
                <a:solidFill>
                  <a:srgbClr val="222222"/>
                </a:solidFill>
                <a:effectLst/>
                <a:latin typeface="FC Sans"/>
              </a:rPr>
              <a:t>1</a:t>
            </a:r>
            <a:r>
              <a:rPr lang="ko-KR" altLang="en-US" sz="1600" b="1" i="0" dirty="0">
                <a:solidFill>
                  <a:srgbClr val="222222"/>
                </a:solidFill>
                <a:effectLst/>
                <a:latin typeface="FC Sans"/>
              </a:rPr>
              <a:t>번으로 돌아가 </a:t>
            </a:r>
            <a:endParaRPr lang="en-US" altLang="ko-KR" sz="1600" b="1" i="0" dirty="0">
              <a:solidFill>
                <a:srgbClr val="222222"/>
              </a:solidFill>
              <a:effectLst/>
              <a:latin typeface="FC Sans"/>
            </a:endParaRPr>
          </a:p>
          <a:p>
            <a:pPr algn="l" latinLnBrk="0"/>
            <a:r>
              <a:rPr lang="en-US" altLang="ko-KR" sz="1600" b="1" dirty="0">
                <a:solidFill>
                  <a:srgbClr val="222222"/>
                </a:solidFill>
                <a:latin typeface="FC Sans"/>
              </a:rPr>
              <a:t>     </a:t>
            </a:r>
            <a:r>
              <a:rPr lang="ko-KR" altLang="en-US" sz="1600" b="1" i="0" dirty="0">
                <a:solidFill>
                  <a:srgbClr val="222222"/>
                </a:solidFill>
                <a:effectLst/>
                <a:latin typeface="FC Sans"/>
              </a:rPr>
              <a:t>해당 부분리스트의 길이가 </a:t>
            </a:r>
            <a:r>
              <a:rPr lang="en-US" altLang="ko-KR" sz="1600" b="1" i="0" dirty="0">
                <a:solidFill>
                  <a:srgbClr val="222222"/>
                </a:solidFill>
                <a:effectLst/>
                <a:latin typeface="FC Sans"/>
              </a:rPr>
              <a:t>1</a:t>
            </a:r>
            <a:r>
              <a:rPr lang="ko-KR" altLang="en-US" sz="1600" b="1" i="0" dirty="0">
                <a:solidFill>
                  <a:srgbClr val="222222"/>
                </a:solidFill>
                <a:effectLst/>
                <a:latin typeface="FC Sans"/>
              </a:rPr>
              <a:t>이 아닐 때 까지 </a:t>
            </a:r>
            <a:r>
              <a:rPr lang="en-US" altLang="ko-KR" sz="1600" b="1" i="0" dirty="0">
                <a:solidFill>
                  <a:srgbClr val="222222"/>
                </a:solidFill>
                <a:effectLst/>
                <a:latin typeface="FC Sans"/>
              </a:rPr>
              <a:t>1</a:t>
            </a:r>
            <a:r>
              <a:rPr lang="ko-KR" altLang="en-US" sz="1600" b="1" i="0" dirty="0">
                <a:solidFill>
                  <a:srgbClr val="222222"/>
                </a:solidFill>
                <a:effectLst/>
                <a:latin typeface="FC Sans"/>
              </a:rPr>
              <a:t>번 과정을 반복한다</a:t>
            </a:r>
            <a:r>
              <a:rPr lang="en-US" altLang="ko-KR" sz="1600" b="1" i="0" dirty="0">
                <a:solidFill>
                  <a:srgbClr val="222222"/>
                </a:solidFill>
                <a:effectLst/>
                <a:latin typeface="FC Sans"/>
              </a:rPr>
              <a:t>. (Divide : </a:t>
            </a:r>
            <a:r>
              <a:rPr lang="ko-KR" altLang="en-US" sz="1600" b="1" i="0" dirty="0">
                <a:solidFill>
                  <a:srgbClr val="222222"/>
                </a:solidFill>
                <a:effectLst/>
                <a:latin typeface="FC Sans"/>
              </a:rPr>
              <a:t>분할</a:t>
            </a:r>
            <a:r>
              <a:rPr lang="en-US" altLang="ko-KR" sz="1600" b="1" i="0" dirty="0">
                <a:solidFill>
                  <a:srgbClr val="222222"/>
                </a:solidFill>
                <a:effectLst/>
                <a:latin typeface="FC Sans"/>
              </a:rPr>
              <a:t>)</a:t>
            </a:r>
          </a:p>
          <a:p>
            <a:pPr algn="l" latinLnBrk="0"/>
            <a:endParaRPr lang="ko-KR" altLang="en-US" sz="1600" b="0" i="0" dirty="0">
              <a:solidFill>
                <a:srgbClr val="222222"/>
              </a:solidFill>
              <a:effectLst/>
              <a:latin typeface="FC Sans"/>
            </a:endParaRPr>
          </a:p>
          <a:p>
            <a:pPr algn="l" latinLnBrk="0"/>
            <a:r>
              <a:rPr lang="en-US" altLang="ko-KR" sz="1600" b="1" i="0" dirty="0">
                <a:solidFill>
                  <a:srgbClr val="222222"/>
                </a:solidFill>
                <a:effectLst/>
                <a:latin typeface="FC Sans"/>
              </a:rPr>
              <a:t>6. </a:t>
            </a:r>
            <a:r>
              <a:rPr lang="ko-KR" altLang="en-US" sz="1600" b="1" i="0" dirty="0">
                <a:solidFill>
                  <a:srgbClr val="222222"/>
                </a:solidFill>
                <a:effectLst/>
                <a:latin typeface="FC Sans"/>
              </a:rPr>
              <a:t>인접한 부분리스트끼리 합친다</a:t>
            </a:r>
            <a:r>
              <a:rPr lang="en-US" altLang="ko-KR" sz="1600" b="1" i="0" dirty="0">
                <a:solidFill>
                  <a:srgbClr val="222222"/>
                </a:solidFill>
                <a:effectLst/>
                <a:latin typeface="FC Sans"/>
              </a:rPr>
              <a:t>. (</a:t>
            </a:r>
            <a:r>
              <a:rPr lang="en-US" altLang="ko-KR" sz="1600" b="1" i="0" dirty="0" err="1">
                <a:solidFill>
                  <a:srgbClr val="222222"/>
                </a:solidFill>
                <a:effectLst/>
                <a:latin typeface="FC Sans"/>
              </a:rPr>
              <a:t>Conqure</a:t>
            </a:r>
            <a:r>
              <a:rPr lang="en-US" altLang="ko-KR" sz="1600" b="1" i="0" dirty="0">
                <a:solidFill>
                  <a:srgbClr val="222222"/>
                </a:solidFill>
                <a:effectLst/>
                <a:latin typeface="FC Sans"/>
              </a:rPr>
              <a:t> : </a:t>
            </a:r>
            <a:r>
              <a:rPr lang="ko-KR" altLang="en-US" sz="1600" b="1" i="0" dirty="0">
                <a:solidFill>
                  <a:srgbClr val="222222"/>
                </a:solidFill>
                <a:effectLst/>
                <a:latin typeface="FC Sans"/>
              </a:rPr>
              <a:t>정복</a:t>
            </a:r>
            <a:r>
              <a:rPr lang="en-US" altLang="ko-KR" sz="1600" b="1" i="0" dirty="0">
                <a:solidFill>
                  <a:srgbClr val="222222"/>
                </a:solidFill>
                <a:effectLst/>
                <a:latin typeface="FC Sans"/>
              </a:rPr>
              <a:t>)</a:t>
            </a:r>
            <a:endParaRPr lang="ko-KR" altLang="en-US" sz="1600" b="0" i="0" dirty="0">
              <a:solidFill>
                <a:srgbClr val="222222"/>
              </a:solidFill>
              <a:effectLst/>
              <a:latin typeface="FC Sans"/>
            </a:endParaRPr>
          </a:p>
        </p:txBody>
      </p:sp>
    </p:spTree>
    <p:extLst>
      <p:ext uri="{BB962C8B-B14F-4D97-AF65-F5344CB8AC3E}">
        <p14:creationId xmlns:p14="http://schemas.microsoft.com/office/powerpoint/2010/main" val="716096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3733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2. </a:t>
            </a:r>
            <a:r>
              <a:rPr lang="ko-KR" altLang="en-US" sz="3600" dirty="0">
                <a:solidFill>
                  <a:srgbClr val="554F4D"/>
                </a:solidFill>
              </a:rPr>
              <a:t>정렬 </a:t>
            </a:r>
            <a:r>
              <a:rPr lang="en-US" altLang="ko-KR" sz="3600" dirty="0">
                <a:solidFill>
                  <a:srgbClr val="554F4D"/>
                </a:solidFill>
              </a:rPr>
              <a:t>– </a:t>
            </a:r>
            <a:r>
              <a:rPr lang="ko-KR" altLang="en-US" sz="3600" dirty="0" err="1">
                <a:solidFill>
                  <a:srgbClr val="554F4D"/>
                </a:solidFill>
              </a:rPr>
              <a:t>퀵</a:t>
            </a:r>
            <a:r>
              <a:rPr lang="ko-KR" altLang="en-US" sz="3600">
                <a:solidFill>
                  <a:srgbClr val="554F4D"/>
                </a:solidFill>
              </a:rPr>
              <a:t> 정렬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2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0AE101F-4B41-40D7-8301-41B8702A7308}"/>
              </a:ext>
            </a:extLst>
          </p:cNvPr>
          <p:cNvSpPr/>
          <p:nvPr/>
        </p:nvSpPr>
        <p:spPr>
          <a:xfrm>
            <a:off x="622300" y="1254628"/>
            <a:ext cx="11499792" cy="5510475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33A924D-3842-42C7-99F7-8A46055AA25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2CC627-20A7-1554-44F3-135E5D827B07}"/>
              </a:ext>
            </a:extLst>
          </p:cNvPr>
          <p:cNvSpPr txBox="1"/>
          <p:nvPr/>
        </p:nvSpPr>
        <p:spPr>
          <a:xfrm>
            <a:off x="811411" y="1289076"/>
            <a:ext cx="5455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11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676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color">
      <a:dk1>
        <a:sysClr val="windowText" lastClr="000000"/>
      </a:dk1>
      <a:lt1>
        <a:sysClr val="window" lastClr="FFFFFF"/>
      </a:lt1>
      <a:dk2>
        <a:srgbClr val="D0CECE"/>
      </a:dk2>
      <a:lt2>
        <a:srgbClr val="E7E6E6"/>
      </a:lt2>
      <a:accent1>
        <a:srgbClr val="B98A76"/>
      </a:accent1>
      <a:accent2>
        <a:srgbClr val="DE956D"/>
      </a:accent2>
      <a:accent3>
        <a:srgbClr val="F6CAAF"/>
      </a:accent3>
      <a:accent4>
        <a:srgbClr val="EED6BC"/>
      </a:accent4>
      <a:accent5>
        <a:srgbClr val="E1D9CC"/>
      </a:accent5>
      <a:accent6>
        <a:srgbClr val="D8B8A9"/>
      </a:accent6>
      <a:hlink>
        <a:srgbClr val="595959"/>
      </a:hlink>
      <a:folHlink>
        <a:srgbClr val="595959"/>
      </a:folHlink>
    </a:clrScheme>
    <a:fontScheme name="이롭게 바탕체 Medium">
      <a:majorFont>
        <a:latin typeface="이롭게 바탕체 Medium"/>
        <a:ea typeface="이롭게 바탕체 Medium"/>
        <a:cs typeface=""/>
      </a:majorFont>
      <a:minorFont>
        <a:latin typeface="이롭게 바탕체 Medium"/>
        <a:ea typeface="이롭게 바탕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3600" dirty="0" smtClean="0">
            <a:solidFill>
              <a:srgbClr val="554F4D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333</Words>
  <Application>Microsoft Office PowerPoint</Application>
  <PresentationFormat>와이드스크린</PresentationFormat>
  <Paragraphs>64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FC Sans</vt:lpstr>
      <vt:lpstr>Noto Sans KR</vt:lpstr>
      <vt:lpstr>이롭게 바탕체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 병훈</cp:lastModifiedBy>
  <cp:revision>51</cp:revision>
  <dcterms:created xsi:type="dcterms:W3CDTF">2020-05-03T01:37:17Z</dcterms:created>
  <dcterms:modified xsi:type="dcterms:W3CDTF">2023-07-23T01:07:32Z</dcterms:modified>
</cp:coreProperties>
</file>